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F83C0D-483E-4212-9B5D-56A62A69F91D}">
  <a:tblStyle styleId="{18F83C0D-483E-4212-9B5D-56A62A69F91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0806D9A-A1ED-40AC-878E-F30A3827738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36400" y="573900"/>
            <a:ext cx="6786600" cy="3037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Inter"/>
                <a:ea typeface="Inter"/>
                <a:cs typeface="Inter"/>
                <a:sym typeface="Inter"/>
              </a:rPr>
              <a:t>Historical Context:</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From 1876 to 1914, European countries colonized all of Africa except Liberia and Ethiopia. In this “scramble for Africa,” European countries hurried to colonize African peoples. Prompted by the need for raw materials and new markets to fuel the industrial revolution, Europeans looked southward. Christian missionaries, too, saw potential in Africa. To them, heathens in need of conversion lived there. So with new steamboat technology, merchants and missionaries traveled throughout the African continent, paving the way for European countries to set up a permanent presence.</a:t>
            </a:r>
            <a:endParaRPr b="1" sz="1500">
              <a:solidFill>
                <a:schemeClr val="dk1"/>
              </a:solidFill>
              <a:latin typeface="Inter"/>
              <a:ea typeface="Inter"/>
              <a:cs typeface="Inter"/>
              <a:sym typeface="Inter"/>
            </a:endParaRPr>
          </a:p>
        </p:txBody>
      </p:sp>
      <p:graphicFrame>
        <p:nvGraphicFramePr>
          <p:cNvPr id="71" name="Google Shape;71;p14"/>
          <p:cNvGraphicFramePr/>
          <p:nvPr/>
        </p:nvGraphicFramePr>
        <p:xfrm>
          <a:off x="536356" y="3825100"/>
          <a:ext cx="3000000" cy="3000000"/>
        </p:xfrm>
        <a:graphic>
          <a:graphicData uri="http://schemas.openxmlformats.org/drawingml/2006/table">
            <a:tbl>
              <a:tblPr>
                <a:noFill/>
                <a:tableStyleId>{18F83C0D-483E-4212-9B5D-56A62A69F91D}</a:tableStyleId>
              </a:tblPr>
              <a:tblGrid>
                <a:gridCol w="6786675"/>
              </a:tblGrid>
              <a:tr h="859150">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F. D. Lugard, </a:t>
                      </a:r>
                      <a:r>
                        <a:rPr i="1" lang="en" sz="1500">
                          <a:solidFill>
                            <a:schemeClr val="dk1"/>
                          </a:solidFill>
                          <a:latin typeface="Inter"/>
                          <a:ea typeface="Inter"/>
                          <a:cs typeface="Inter"/>
                          <a:sym typeface="Inter"/>
                        </a:rPr>
                        <a:t>The Rise of Our East African Empire</a:t>
                      </a:r>
                      <a:r>
                        <a:rPr lang="en" sz="1500">
                          <a:solidFill>
                            <a:schemeClr val="dk1"/>
                          </a:solidFill>
                          <a:latin typeface="Inter"/>
                          <a:ea typeface="Inter"/>
                          <a:cs typeface="Inter"/>
                          <a:sym typeface="Inter"/>
                        </a:rPr>
                        <a:t>, 1893.</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Note: F.D. Lugard was a British explorer and diplomat who later served as the governor of the British colony of Nigeria from 1912-1919.</a:t>
                      </a:r>
                      <a:endParaRPr sz="13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6640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is sufficient to reiterate here that, as long as our policy is one of free trade, we are compelled to seek new markets… It is inherent in a great colonial and commercial empire like ours that we go forward or go backward. To allow other nations to develop new fields, and to refuse to do so ourselves, is to go backward; and this is the more deplorable, seeing that we have proved ourselves notably capable of dealing with native races and of developing new countries at a less expense than other nations.</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One word as regards missionaries themselves. The essential point in dealing with Africans is to establish a respect for the European… If he [the European] shows by his surroundings, by his assumption of superiority, that he is far above the native, he will be respected, and his influence will be proportionate to the superiority he assumes and bears out by his higher accomplishments and mode of life… The whole influence of the European in Africa is gained by this assertion of a superiority which commands the respect and excites the emulation of the savage… His dwelling house should be as superior to those of the natives as he is himself superior to them…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txBody>
                  <a:tcPr marT="95800" marB="95800" marR="97175" marL="971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75400" y="915375"/>
            <a:ext cx="6821700" cy="426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historical context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the primary source,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the justifications made by European countries for their imperialism and colonization of Africa.</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European countries justified their imperialism and colonization of Africa because Europe’s population growth demanded that new areas be settled by Europeans.</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European countries justified their imperialism and colonization of Africa because Europeans needed raw materials and new markets to fuel their economies.</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European countries justified their imperialism and colonization of Africa because they felt ethnically and morally superior to people in Africa.</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European countries justified their imperialism and colonization of Africa because European missionaries believed that African people needed to be converted to Christianity.</a:t>
            </a:r>
            <a:endParaRPr sz="1500">
              <a:solidFill>
                <a:schemeClr val="dk1"/>
              </a:solidFill>
              <a:latin typeface="Inter"/>
              <a:ea typeface="Inter"/>
              <a:cs typeface="Inter"/>
              <a:sym typeface="Inter"/>
            </a:endParaRPr>
          </a:p>
        </p:txBody>
      </p:sp>
      <p:sp>
        <p:nvSpPr>
          <p:cNvPr id="81" name="Google Shape;81;p15"/>
          <p:cNvSpPr txBox="1"/>
          <p:nvPr/>
        </p:nvSpPr>
        <p:spPr>
          <a:xfrm>
            <a:off x="475400" y="5799450"/>
            <a:ext cx="6821700" cy="317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causes to establish which causes are more significant. Using both the historical context and primary source, explain why one of the statements you chose represents a more pervasive justification made by Europeans for imperialism and colonization of Africa.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438800" y="5331275"/>
            <a:ext cx="6894900" cy="4017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causes to establish which causes are more significant. Using both the historical context and primary source, explain why one of the statements you chose represents a more pervasive justification made by Europeans for imperialism and colonization of Africa</a:t>
            </a:r>
            <a:r>
              <a:rPr lang="en" sz="1500">
                <a:solidFill>
                  <a:schemeClr val="dk1"/>
                </a:solidFill>
                <a:highlight>
                  <a:schemeClr val="lt1"/>
                </a:highlight>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rgbClr val="CC0000"/>
                </a:solidFill>
                <a:latin typeface="Inter"/>
                <a:ea typeface="Inter"/>
                <a:cs typeface="Inter"/>
                <a:sym typeface="Inter"/>
              </a:rPr>
              <a:t>	</a:t>
            </a:r>
            <a:r>
              <a:rPr b="1" lang="en">
                <a:solidFill>
                  <a:schemeClr val="accent1"/>
                </a:solidFill>
                <a:latin typeface="Inter"/>
                <a:ea typeface="Inter"/>
                <a:cs typeface="Inter"/>
                <a:sym typeface="Inter"/>
              </a:rPr>
              <a:t>Based on the historical context and primary source, Choice B and Choice C are clear justifications made by Europeans for the imperialism and colonization of Africa. (Choice D is a true statement, but evidence for it can only be found in the historical context, since in the primary source, missionaries are not asked to convert, but to “civilize.” So it is only 1 point). However, based on the historical context and primary source, Choice B is the more pervasive justification for colonization. The historical context notes that Europeans looked for new sources for material and markets to sustain their industrial revolution and the primary source states that Britain is “compelled to seek new markets.” Still, since there is ample evidence for Choice C, students can receive full credit if they justify that choice with both texts.</a:t>
            </a:r>
            <a:endParaRPr>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accent1"/>
              </a:solidFill>
              <a:latin typeface="Inter"/>
              <a:ea typeface="Inter"/>
              <a:cs typeface="Inter"/>
              <a:sym typeface="Inter"/>
            </a:endParaRPr>
          </a:p>
          <a:p>
            <a:pPr indent="45720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p:txBody>
      </p:sp>
      <p:sp>
        <p:nvSpPr>
          <p:cNvPr id="87" name="Google Shape;87;p16"/>
          <p:cNvSpPr txBox="1"/>
          <p:nvPr/>
        </p:nvSpPr>
        <p:spPr>
          <a:xfrm>
            <a:off x="457750" y="720600"/>
            <a:ext cx="6801000" cy="447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historical context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the primary source,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the justifications made by European countries for their imperialism and colonization of Africa.</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European countries justified their imperialism and colonization of Africa because Europe’s population growth demanded that new areas be settled by Europeans.</a:t>
            </a:r>
            <a:r>
              <a:rPr lang="en" sz="1500">
                <a:solidFill>
                  <a:schemeClr val="dk1"/>
                </a:solidFill>
                <a:highlight>
                  <a:schemeClr val="lt1"/>
                </a:highlight>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European countries justified their imperialism and colonization of Africa because Europeans needed raw materials and new markets to fuel their economies.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European countries justified their imperialism and colonization of Africa because they felt ethnically and morally superior to people in Africa.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European countries justified their imperialism and colonization of Africa because European missionaries believed that African people needed to be converted to Christianity.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482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p:txBody>
      </p:sp>
      <p:sp>
        <p:nvSpPr>
          <p:cNvPr id="88" name="Google Shape;88;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7" name="Google Shape;97;p17"/>
          <p:cNvGraphicFramePr/>
          <p:nvPr/>
        </p:nvGraphicFramePr>
        <p:xfrm>
          <a:off x="969478" y="1521929"/>
          <a:ext cx="3000000" cy="3000000"/>
        </p:xfrm>
        <a:graphic>
          <a:graphicData uri="http://schemas.openxmlformats.org/drawingml/2006/table">
            <a:tbl>
              <a:tblPr>
                <a:noFill/>
                <a:tableStyleId>{10806D9A-A1ED-40AC-878E-F30A38277388}</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8" name="Google Shape;98;p1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99" name="Google Shape;99;p17"/>
          <p:cNvGraphicFramePr/>
          <p:nvPr/>
        </p:nvGraphicFramePr>
        <p:xfrm>
          <a:off x="559991" y="4439260"/>
          <a:ext cx="3000000" cy="3000000"/>
        </p:xfrm>
        <a:graphic>
          <a:graphicData uri="http://schemas.openxmlformats.org/drawingml/2006/table">
            <a:tbl>
              <a:tblPr>
                <a:noFill/>
                <a:tableStyleId>{10806D9A-A1ED-40AC-878E-F30A38277388}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01" name="Google Shape;10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Causation</a:t>
            </a:r>
            <a:endParaRPr sz="1900">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